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9" r:id="rId4"/>
    <p:sldId id="258" r:id="rId5"/>
    <p:sldId id="270" r:id="rId6"/>
    <p:sldId id="259" r:id="rId7"/>
    <p:sldId id="271" r:id="rId8"/>
    <p:sldId id="260" r:id="rId9"/>
    <p:sldId id="272" r:id="rId10"/>
    <p:sldId id="261" r:id="rId11"/>
    <p:sldId id="273" r:id="rId12"/>
    <p:sldId id="262" r:id="rId13"/>
    <p:sldId id="274" r:id="rId14"/>
    <p:sldId id="263" r:id="rId15"/>
    <p:sldId id="275" r:id="rId16"/>
    <p:sldId id="264" r:id="rId17"/>
    <p:sldId id="276" r:id="rId18"/>
    <p:sldId id="265" r:id="rId19"/>
    <p:sldId id="277" r:id="rId20"/>
    <p:sldId id="266" r:id="rId21"/>
    <p:sldId id="267" r:id="rId22"/>
    <p:sldId id="268"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50" d="100"/>
          <a:sy n="50" d="100"/>
        </p:scale>
        <p:origin x="-9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92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FF550B1-62C4-4D79-A952-B352796D48DC}" type="datetimeFigureOut">
              <a:rPr lang="en-US" smtClean="0"/>
              <a:t>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BFAED-33D7-402E-8355-B6E74D12245C}"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F550B1-62C4-4D79-A952-B352796D48DC}" type="datetimeFigureOut">
              <a:rPr lang="en-US" smtClean="0"/>
              <a:t>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BFAED-33D7-402E-8355-B6E74D12245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F550B1-62C4-4D79-A952-B352796D48DC}" type="datetimeFigureOut">
              <a:rPr lang="en-US" smtClean="0"/>
              <a:t>1/20/2011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518BFAED-33D7-402E-8355-B6E74D12245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F550B1-62C4-4D79-A952-B352796D48DC}" type="datetimeFigureOut">
              <a:rPr lang="en-US" smtClean="0"/>
              <a:t>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BFAED-33D7-402E-8355-B6E74D12245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FF550B1-62C4-4D79-A952-B352796D48DC}" type="datetimeFigureOut">
              <a:rPr lang="en-US" smtClean="0"/>
              <a:t>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BFAED-33D7-402E-8355-B6E74D12245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FF550B1-62C4-4D79-A952-B352796D48DC}" type="datetimeFigureOut">
              <a:rPr lang="en-US" smtClean="0"/>
              <a:t>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BFAED-33D7-402E-8355-B6E74D12245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FF550B1-62C4-4D79-A952-B352796D48DC}" type="datetimeFigureOut">
              <a:rPr lang="en-US" smtClean="0"/>
              <a:t>1/20/2011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8BFAED-33D7-402E-8355-B6E74D12245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FF550B1-62C4-4D79-A952-B352796D48DC}" type="datetimeFigureOut">
              <a:rPr lang="en-US" smtClean="0"/>
              <a:t>1/20/2011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8BFAED-33D7-402E-8355-B6E74D12245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F550B1-62C4-4D79-A952-B352796D48DC}" type="datetimeFigureOut">
              <a:rPr lang="en-US" smtClean="0"/>
              <a:t>1/20/2011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8BFAED-33D7-402E-8355-B6E74D12245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FF550B1-62C4-4D79-A952-B352796D48DC}" type="datetimeFigureOut">
              <a:rPr lang="en-US" smtClean="0"/>
              <a:t>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BFAED-33D7-402E-8355-B6E74D12245C}"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FF550B1-62C4-4D79-A952-B352796D48DC}" type="datetimeFigureOut">
              <a:rPr lang="en-US" smtClean="0"/>
              <a:t>1/20/2011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518BFAED-33D7-402E-8355-B6E74D12245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FF550B1-62C4-4D79-A952-B352796D48DC}" type="datetimeFigureOut">
              <a:rPr lang="en-US" smtClean="0"/>
              <a:t>1/20/2011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18BFAED-33D7-402E-8355-B6E74D12245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beinganamerican.org/"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hyperlink" Target="http://www.beinganamerican.org/students/citizenship.html#to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Civic Values</a:t>
            </a:r>
            <a:endParaRPr lang="en-US" dirty="0"/>
          </a:p>
        </p:txBody>
      </p:sp>
      <p:sp>
        <p:nvSpPr>
          <p:cNvPr id="3" name="Subtitle 2"/>
          <p:cNvSpPr>
            <a:spLocks noGrp="1"/>
          </p:cNvSpPr>
          <p:nvPr>
            <p:ph type="body" idx="1"/>
          </p:nvPr>
        </p:nvSpPr>
        <p:spPr>
          <a:xfrm>
            <a:off x="533400" y="3124200"/>
            <a:ext cx="8022336" cy="1828800"/>
          </a:xfrm>
        </p:spPr>
        <p:txBody>
          <a:bodyPr>
            <a:normAutofit/>
          </a:bodyPr>
          <a:lstStyle/>
          <a:p>
            <a:r>
              <a:rPr lang="en-US" b="1" dirty="0" smtClean="0">
                <a:hlinkClick r:id="rId2"/>
              </a:rPr>
              <a:t>http://beinganamerican.org</a:t>
            </a:r>
            <a:endParaRPr lang="en-US" b="1" dirty="0" smtClean="0"/>
          </a:p>
          <a:p>
            <a:endParaRPr lang="en-US" dirty="0" smtClean="0"/>
          </a:p>
          <a:p>
            <a:endParaRPr lang="en-US" dirty="0" smtClean="0"/>
          </a:p>
          <a:p>
            <a:r>
              <a:rPr lang="en-US" dirty="0" smtClean="0"/>
              <a:t>These values were created to get you thinking, they do not include all of values an American Citizen would exhibit.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795528"/>
          </a:xfrm>
        </p:spPr>
        <p:txBody>
          <a:bodyPr/>
          <a:lstStyle/>
          <a:p>
            <a:r>
              <a:rPr lang="en-US" dirty="0" smtClean="0"/>
              <a:t>Industry</a:t>
            </a:r>
            <a:endParaRPr lang="en-US" dirty="0"/>
          </a:p>
        </p:txBody>
      </p:sp>
      <p:sp>
        <p:nvSpPr>
          <p:cNvPr id="3" name="Text Placeholder 2"/>
          <p:cNvSpPr>
            <a:spLocks noGrp="1"/>
          </p:cNvSpPr>
          <p:nvPr>
            <p:ph type="body" idx="1"/>
          </p:nvPr>
        </p:nvSpPr>
        <p:spPr>
          <a:xfrm>
            <a:off x="457200" y="1219200"/>
            <a:ext cx="8022336" cy="914400"/>
          </a:xfrm>
        </p:spPr>
        <p:txBody>
          <a:bodyPr>
            <a:normAutofit fontScale="92500" lnSpcReduction="20000"/>
          </a:bodyPr>
          <a:lstStyle/>
          <a:p>
            <a:r>
              <a:rPr lang="en-US" sz="2600" dirty="0" smtClean="0"/>
              <a:t>Industry means working hard with resources that are available, as well as finding or creating the resources one needs</a:t>
            </a:r>
            <a:r>
              <a:rPr lang="en-US" dirty="0" smtClean="0"/>
              <a:t>.</a:t>
            </a:r>
            <a:endParaRPr lang="en-US" dirty="0"/>
          </a:p>
        </p:txBody>
      </p:sp>
      <p:sp>
        <p:nvSpPr>
          <p:cNvPr id="4" name="TextBox 3"/>
          <p:cNvSpPr txBox="1"/>
          <p:nvPr/>
        </p:nvSpPr>
        <p:spPr>
          <a:xfrm>
            <a:off x="990600" y="3581400"/>
            <a:ext cx="7239000" cy="1969770"/>
          </a:xfrm>
          <a:prstGeom prst="rect">
            <a:avLst/>
          </a:prstGeom>
          <a:no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dirty="0" smtClean="0"/>
              <a:t> </a:t>
            </a:r>
            <a:r>
              <a:rPr lang="en-US" sz="2400" dirty="0" smtClean="0"/>
              <a:t>can be industrious by working hard on school and work assignments, household work, activities and hobbies, in their careers, and on any personal goals.</a:t>
            </a:r>
            <a:endParaRPr lang="en-US" sz="2400" dirty="0" smtClean="0"/>
          </a:p>
          <a:p>
            <a:r>
              <a:rPr lang="en-US" dirty="0" smtClean="0"/>
              <a: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i="1" dirty="0" smtClean="0"/>
              <a:t>—Henry Ford, American businessman</a:t>
            </a:r>
            <a:endParaRPr lang="en-US" dirty="0"/>
          </a:p>
        </p:txBody>
      </p:sp>
      <p:sp>
        <p:nvSpPr>
          <p:cNvPr id="5" name="Subtitle 4"/>
          <p:cNvSpPr>
            <a:spLocks noGrp="1"/>
          </p:cNvSpPr>
          <p:nvPr>
            <p:ph type="subTitle" idx="1"/>
          </p:nvPr>
        </p:nvSpPr>
        <p:spPr/>
        <p:txBody>
          <a:bodyPr/>
          <a:lstStyle/>
          <a:p>
            <a:r>
              <a:rPr lang="en-US" dirty="0" smtClean="0"/>
              <a:t>There is joy in work. There is no happiness except in the realization that we have accomplished something.</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947928"/>
          </a:xfrm>
        </p:spPr>
        <p:txBody>
          <a:bodyPr/>
          <a:lstStyle/>
          <a:p>
            <a:r>
              <a:rPr lang="en-US" dirty="0" smtClean="0"/>
              <a:t>Responsibility</a:t>
            </a:r>
            <a:endParaRPr lang="en-US" dirty="0"/>
          </a:p>
        </p:txBody>
      </p:sp>
      <p:sp>
        <p:nvSpPr>
          <p:cNvPr id="3" name="Text Placeholder 2"/>
          <p:cNvSpPr>
            <a:spLocks noGrp="1"/>
          </p:cNvSpPr>
          <p:nvPr>
            <p:ph type="body" idx="1"/>
          </p:nvPr>
        </p:nvSpPr>
        <p:spPr>
          <a:xfrm>
            <a:off x="740664" y="1066800"/>
            <a:ext cx="8022336" cy="1447800"/>
          </a:xfrm>
        </p:spPr>
        <p:txBody>
          <a:bodyPr>
            <a:normAutofit fontScale="92500"/>
          </a:bodyPr>
          <a:lstStyle/>
          <a:p>
            <a:r>
              <a:rPr lang="en-US" dirty="0" smtClean="0"/>
              <a:t>Responsibility </a:t>
            </a:r>
            <a:r>
              <a:rPr lang="en-US" dirty="0" smtClean="0"/>
              <a:t>means meeting one's obligations promptly, thoroughly, and willingly, without expecting others to take care of them. Responsible people think about the consequences of their words and actions to themselves and to others. Responsibility means accepting the consequences of decisions—bad or good</a:t>
            </a:r>
            <a:endParaRPr lang="en-US" dirty="0"/>
          </a:p>
        </p:txBody>
      </p:sp>
      <p:sp>
        <p:nvSpPr>
          <p:cNvPr id="4" name="TextBox 3"/>
          <p:cNvSpPr txBox="1"/>
          <p:nvPr/>
        </p:nvSpPr>
        <p:spPr>
          <a:xfrm>
            <a:off x="838200" y="3276600"/>
            <a:ext cx="7315200" cy="2246769"/>
          </a:xfrm>
          <a:prstGeom prst="rect">
            <a:avLst/>
          </a:prstGeom>
          <a:no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dirty="0" smtClean="0"/>
              <a:t> can be responsible by providing for themselves and their families, following through on personal commitments, obeying laws, paying taxes, volunteering for charities, voting, serving on juries, picking up trash, and keeping up the appearance of their homes. When citizens act responsibly, society as a whole benefits. When citizens are irresponsible, society suffers.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de-DE" i="1" dirty="0" smtClean="0"/>
              <a:t>—Albert Schweitzer, American philosopher and philanthropist</a:t>
            </a:r>
            <a:endParaRPr lang="en-US" dirty="0"/>
          </a:p>
        </p:txBody>
      </p:sp>
      <p:sp>
        <p:nvSpPr>
          <p:cNvPr id="5" name="Subtitle 4"/>
          <p:cNvSpPr>
            <a:spLocks noGrp="1"/>
          </p:cNvSpPr>
          <p:nvPr>
            <p:ph type="subTitle" idx="1"/>
          </p:nvPr>
        </p:nvSpPr>
        <p:spPr/>
        <p:txBody>
          <a:bodyPr/>
          <a:lstStyle/>
          <a:p>
            <a:r>
              <a:rPr lang="en-US" dirty="0" smtClean="0"/>
              <a:t>Man must cease attributing his problems to his environment, and learn again to exercise his will—his personal responsibility</a:t>
            </a:r>
            <a:r>
              <a:rPr lang="en-US" dirty="0" smtClean="0"/>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947928"/>
          </a:xfrm>
        </p:spPr>
        <p:txBody>
          <a:bodyPr/>
          <a:lstStyle/>
          <a:p>
            <a:r>
              <a:rPr lang="en-US" dirty="0" smtClean="0"/>
              <a:t>Justice</a:t>
            </a:r>
            <a:endParaRPr lang="en-US" dirty="0"/>
          </a:p>
        </p:txBody>
      </p:sp>
      <p:sp>
        <p:nvSpPr>
          <p:cNvPr id="3" name="Text Placeholder 2"/>
          <p:cNvSpPr>
            <a:spLocks noGrp="1"/>
          </p:cNvSpPr>
          <p:nvPr>
            <p:ph type="body" idx="1"/>
          </p:nvPr>
        </p:nvSpPr>
        <p:spPr>
          <a:xfrm>
            <a:off x="740664" y="1066800"/>
            <a:ext cx="8022336" cy="1447800"/>
          </a:xfrm>
        </p:spPr>
        <p:txBody>
          <a:bodyPr>
            <a:normAutofit/>
          </a:bodyPr>
          <a:lstStyle/>
          <a:p>
            <a:r>
              <a:rPr lang="en-US" dirty="0" smtClean="0"/>
              <a:t>Justice </a:t>
            </a:r>
            <a:r>
              <a:rPr lang="en-US" dirty="0" smtClean="0"/>
              <a:t>includes concepts such as those found in criminal or civil justice: the fair, equal and reasonable treatment of individuals by the government, the fair enforcement of laws, and appropriate punishments for crimes.</a:t>
            </a:r>
          </a:p>
          <a:p>
            <a:endParaRPr lang="en-US" dirty="0"/>
          </a:p>
        </p:txBody>
      </p:sp>
      <p:sp>
        <p:nvSpPr>
          <p:cNvPr id="4" name="TextBox 3"/>
          <p:cNvSpPr txBox="1"/>
          <p:nvPr/>
        </p:nvSpPr>
        <p:spPr>
          <a:xfrm>
            <a:off x="990600" y="3352800"/>
            <a:ext cx="7467600" cy="1692771"/>
          </a:xfrm>
          <a:prstGeom prst="rect">
            <a:avLst/>
          </a:prstGeom>
          <a:noFill/>
        </p:spPr>
        <p:txBody>
          <a:bodyPr wrap="square" rtlCol="0">
            <a:spAutoFit/>
          </a:bodyPr>
          <a:lstStyle/>
          <a:p>
            <a:r>
              <a:rPr lang="en-US" dirty="0" smtClean="0"/>
              <a:t>Ways that</a:t>
            </a:r>
            <a:r>
              <a:rPr lang="en-US" sz="3200" b="1" dirty="0" smtClean="0">
                <a:solidFill>
                  <a:srgbClr val="FF0000"/>
                </a:solidFill>
                <a:effectLst>
                  <a:outerShdw blurRad="38100" dist="38100" dir="2700000" algn="tl">
                    <a:srgbClr val="000000">
                      <a:alpha val="43137"/>
                    </a:srgbClr>
                  </a:outerShdw>
                </a:effectLst>
              </a:rPr>
              <a:t> citizens </a:t>
            </a:r>
            <a:r>
              <a:rPr lang="en-US" dirty="0" smtClean="0"/>
              <a:t>can ensure civil justice include knowing and obeying the law, reporting suspicions of crimes, testifying in court, serving on juries, protesting unjust laws, circulating and signing petitions, and lobbying for the passage of just laws and the repeal of unjust laws.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—Martin Luther King, Jr., American civil rights leader</a:t>
            </a:r>
            <a:endParaRPr lang="en-US" dirty="0"/>
          </a:p>
        </p:txBody>
      </p:sp>
      <p:sp>
        <p:nvSpPr>
          <p:cNvPr id="3" name="Subtitle 2"/>
          <p:cNvSpPr>
            <a:spLocks noGrp="1"/>
          </p:cNvSpPr>
          <p:nvPr>
            <p:ph type="subTitle" idx="1"/>
          </p:nvPr>
        </p:nvSpPr>
        <p:spPr/>
        <p:txBody>
          <a:bodyPr/>
          <a:lstStyle/>
          <a:p>
            <a:r>
              <a:rPr lang="en-US" dirty="0" smtClean="0"/>
              <a:t>Injustice anywhere is a threat to justice everywhere.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795528"/>
          </a:xfrm>
        </p:spPr>
        <p:txBody>
          <a:bodyPr/>
          <a:lstStyle/>
          <a:p>
            <a:r>
              <a:rPr lang="en-US" dirty="0" smtClean="0"/>
              <a:t>Initiative</a:t>
            </a:r>
            <a:endParaRPr lang="en-US" dirty="0"/>
          </a:p>
        </p:txBody>
      </p:sp>
      <p:sp>
        <p:nvSpPr>
          <p:cNvPr id="3" name="Text Placeholder 2"/>
          <p:cNvSpPr>
            <a:spLocks noGrp="1"/>
          </p:cNvSpPr>
          <p:nvPr>
            <p:ph type="body" idx="1"/>
          </p:nvPr>
        </p:nvSpPr>
        <p:spPr>
          <a:xfrm>
            <a:off x="740664" y="914400"/>
            <a:ext cx="8403336" cy="1524000"/>
          </a:xfrm>
        </p:spPr>
        <p:txBody>
          <a:bodyPr>
            <a:noAutofit/>
          </a:bodyPr>
          <a:lstStyle/>
          <a:p>
            <a:r>
              <a:rPr lang="en-US" dirty="0" smtClean="0"/>
              <a:t>Initiative means acting independently and energetically, especially when taking the first steps toward a goal. A society dedicated to self-government requires that individuals take the initiative to ensure the happiness of society.</a:t>
            </a:r>
            <a:endParaRPr lang="en-US" dirty="0"/>
          </a:p>
        </p:txBody>
      </p:sp>
      <p:sp>
        <p:nvSpPr>
          <p:cNvPr id="4" name="TextBox 3"/>
          <p:cNvSpPr txBox="1"/>
          <p:nvPr/>
        </p:nvSpPr>
        <p:spPr>
          <a:xfrm>
            <a:off x="914400" y="3429000"/>
            <a:ext cx="7315200" cy="1815882"/>
          </a:xfrm>
          <a:prstGeom prst="rect">
            <a:avLst/>
          </a:prstGeom>
          <a:no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dirty="0" smtClean="0"/>
              <a:t> </a:t>
            </a:r>
            <a:r>
              <a:rPr lang="en-US" sz="2000" dirty="0" smtClean="0"/>
              <a:t>have many opportunities for individual efficacy in society. They can take initiative every day by completing their home, school, and career responsibilities without being reminded, by starting their own businesses, joining a political party, or lobbying for new laws.</a:t>
            </a:r>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—Plato, Greek philosopher</a:t>
            </a:r>
            <a:endParaRPr lang="en-US" dirty="0"/>
          </a:p>
        </p:txBody>
      </p:sp>
      <p:sp>
        <p:nvSpPr>
          <p:cNvPr id="3" name="Subtitle 2"/>
          <p:cNvSpPr>
            <a:spLocks noGrp="1"/>
          </p:cNvSpPr>
          <p:nvPr>
            <p:ph type="subTitle" idx="1"/>
          </p:nvPr>
        </p:nvSpPr>
        <p:spPr/>
        <p:txBody>
          <a:bodyPr/>
          <a:lstStyle/>
          <a:p>
            <a:r>
              <a:rPr lang="en-US" dirty="0" smtClean="0"/>
              <a:t>The beginning is the </a:t>
            </a:r>
            <a:r>
              <a:rPr lang="en-US" dirty="0" err="1" smtClean="0"/>
              <a:t>chiefest</a:t>
            </a:r>
            <a:r>
              <a:rPr lang="en-US" dirty="0" smtClean="0"/>
              <a:t> part of any work.</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719328"/>
          </a:xfrm>
        </p:spPr>
        <p:txBody>
          <a:bodyPr/>
          <a:lstStyle/>
          <a:p>
            <a:r>
              <a:rPr lang="en-US" dirty="0" smtClean="0"/>
              <a:t>Moderation</a:t>
            </a:r>
            <a:endParaRPr lang="en-US" dirty="0"/>
          </a:p>
        </p:txBody>
      </p:sp>
      <p:sp>
        <p:nvSpPr>
          <p:cNvPr id="3" name="Text Placeholder 2"/>
          <p:cNvSpPr>
            <a:spLocks noGrp="1"/>
          </p:cNvSpPr>
          <p:nvPr>
            <p:ph type="body" idx="1"/>
          </p:nvPr>
        </p:nvSpPr>
        <p:spPr>
          <a:xfrm>
            <a:off x="740664" y="1295400"/>
            <a:ext cx="8022336" cy="1219200"/>
          </a:xfrm>
        </p:spPr>
        <p:txBody>
          <a:bodyPr/>
          <a:lstStyle/>
          <a:p>
            <a:r>
              <a:rPr lang="en-US" dirty="0" smtClean="0"/>
              <a:t>Moderation, a value especially prized in Ancient Republics means to be mild and measured in actions and thoughts, avoiding extremes or excesses.</a:t>
            </a:r>
            <a:endParaRPr lang="en-US" dirty="0"/>
          </a:p>
        </p:txBody>
      </p:sp>
      <p:sp>
        <p:nvSpPr>
          <p:cNvPr id="5" name="TextBox 4"/>
          <p:cNvSpPr txBox="1"/>
          <p:nvPr/>
        </p:nvSpPr>
        <p:spPr>
          <a:xfrm>
            <a:off x="838200" y="3581400"/>
            <a:ext cx="7315200" cy="1415772"/>
          </a:xfrm>
          <a:prstGeom prst="rect">
            <a:avLst/>
          </a:prstGeom>
          <a:no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dirty="0" smtClean="0"/>
              <a:t> can practice moderation by avoiding too much of anything: too much food, drink, work, play, sleep, emotions, etc. When individuals or groups in society disagree, violent conflicts can be avoided by practicing moderation. </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—Plato, Greek philosopher</a:t>
            </a:r>
            <a:endParaRPr lang="en-US" dirty="0"/>
          </a:p>
        </p:txBody>
      </p:sp>
      <p:sp>
        <p:nvSpPr>
          <p:cNvPr id="3" name="Subtitle 2"/>
          <p:cNvSpPr>
            <a:spLocks noGrp="1"/>
          </p:cNvSpPr>
          <p:nvPr>
            <p:ph type="subTitle" idx="1"/>
          </p:nvPr>
        </p:nvSpPr>
        <p:spPr/>
        <p:txBody>
          <a:bodyPr/>
          <a:lstStyle/>
          <a:p>
            <a:r>
              <a:rPr lang="en-US" dirty="0" smtClean="0"/>
              <a:t>Moderation, which consists in an indifference about little things, and in a prudent and well-proportioned zeal about things of importance, can proceed from nothing but true knowledge, which has its foundation in self-acquaintance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Courage</a:t>
            </a:r>
            <a:br>
              <a:rPr lang="en-US" dirty="0" smtClean="0"/>
            </a:br>
            <a:endParaRPr lang="en-US" dirty="0"/>
          </a:p>
        </p:txBody>
      </p:sp>
      <p:sp>
        <p:nvSpPr>
          <p:cNvPr id="3" name="Text Placeholder 2"/>
          <p:cNvSpPr>
            <a:spLocks noGrp="1"/>
          </p:cNvSpPr>
          <p:nvPr>
            <p:ph type="body" idx="1"/>
          </p:nvPr>
        </p:nvSpPr>
        <p:spPr>
          <a:xfrm>
            <a:off x="740664" y="1371600"/>
            <a:ext cx="8022336" cy="1143000"/>
          </a:xfrm>
        </p:spPr>
        <p:txBody>
          <a:bodyPr>
            <a:normAutofit fontScale="92500" lnSpcReduction="10000"/>
          </a:bodyPr>
          <a:lstStyle/>
          <a:p>
            <a:r>
              <a:rPr lang="en-US" dirty="0" smtClean="0"/>
              <a:t>Courage means proceeding in spite of feeling afraid, as well as strength of mind and will in the face of danger. The courage of individuals can bring about political change and ensure justice, as well as the happiness of society.</a:t>
            </a:r>
            <a:endParaRPr lang="en-US" dirty="0"/>
          </a:p>
        </p:txBody>
      </p:sp>
      <p:sp>
        <p:nvSpPr>
          <p:cNvPr id="4" name="TextBox 3"/>
          <p:cNvSpPr txBox="1"/>
          <p:nvPr/>
        </p:nvSpPr>
        <p:spPr>
          <a:xfrm>
            <a:off x="457200" y="3124200"/>
            <a:ext cx="6629400" cy="1138773"/>
          </a:xfrm>
          <a:prstGeom prst="rect">
            <a:avLst/>
          </a:prstGeom>
          <a:no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b="1" dirty="0" smtClean="0">
                <a:solidFill>
                  <a:srgbClr val="FF0000"/>
                </a:solidFill>
                <a:effectLst>
                  <a:outerShdw blurRad="38100" dist="38100" dir="2700000" algn="tl">
                    <a:srgbClr val="000000">
                      <a:alpha val="43137"/>
                    </a:srgbClr>
                  </a:outerShdw>
                </a:effectLst>
              </a:rPr>
              <a:t> </a:t>
            </a:r>
            <a:r>
              <a:rPr lang="en-US" dirty="0" smtClean="0"/>
              <a:t>exhibit the courage to engage in political speech, to serve in the military, and to stand up for their rights and the rights of others. </a:t>
            </a:r>
            <a:endParaRPr lang="en-US" dirty="0"/>
          </a:p>
        </p:txBody>
      </p:sp>
      <p:sp>
        <p:nvSpPr>
          <p:cNvPr id="5" name="TextBox 4"/>
          <p:cNvSpPr txBox="1"/>
          <p:nvPr/>
        </p:nvSpPr>
        <p:spPr>
          <a:xfrm>
            <a:off x="2057400" y="4495800"/>
            <a:ext cx="6629400" cy="2031325"/>
          </a:xfrm>
          <a:prstGeom prst="rect">
            <a:avLst/>
          </a:prstGeom>
          <a:noFill/>
        </p:spPr>
        <p:txBody>
          <a:bodyPr wrap="square" rtlCol="0">
            <a:spAutoFit/>
          </a:bodyPr>
          <a:lstStyle/>
          <a:p>
            <a:r>
              <a:rPr lang="en-US" dirty="0" smtClean="0"/>
              <a:t>President Andrew Jackson said, “One man with courage makes a majority.” </a:t>
            </a:r>
          </a:p>
          <a:p>
            <a:endParaRPr lang="en-US" dirty="0"/>
          </a:p>
          <a:p>
            <a:r>
              <a:rPr lang="en-US" dirty="0" smtClean="0"/>
              <a:t>In his "Duty Honor, Country" Address, General Douglas MacArthur described the temperament of the American soldier as a "predominance of courage over timidity."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871728"/>
          </a:xfrm>
        </p:spPr>
        <p:txBody>
          <a:bodyPr/>
          <a:lstStyle/>
          <a:p>
            <a:r>
              <a:rPr lang="en-US" dirty="0" smtClean="0"/>
              <a:t>Integrity</a:t>
            </a:r>
            <a:endParaRPr lang="en-US" dirty="0"/>
          </a:p>
        </p:txBody>
      </p:sp>
      <p:sp>
        <p:nvSpPr>
          <p:cNvPr id="3" name="Text Placeholder 2"/>
          <p:cNvSpPr>
            <a:spLocks noGrp="1"/>
          </p:cNvSpPr>
          <p:nvPr>
            <p:ph type="body" idx="1"/>
          </p:nvPr>
        </p:nvSpPr>
        <p:spPr>
          <a:xfrm>
            <a:off x="740664" y="990600"/>
            <a:ext cx="8022336" cy="1524000"/>
          </a:xfrm>
        </p:spPr>
        <p:txBody>
          <a:bodyPr>
            <a:normAutofit/>
          </a:bodyPr>
          <a:lstStyle/>
          <a:p>
            <a:r>
              <a:rPr lang="en-US" dirty="0" smtClean="0"/>
              <a:t/>
            </a:r>
            <a:br>
              <a:rPr lang="en-US" dirty="0" smtClean="0"/>
            </a:br>
            <a:r>
              <a:rPr lang="en-US" dirty="0" smtClean="0"/>
              <a:t/>
            </a:r>
            <a:br>
              <a:rPr lang="en-US" dirty="0" smtClean="0"/>
            </a:br>
            <a:r>
              <a:rPr lang="en-US" dirty="0" smtClean="0"/>
              <a:t>Integrity means being complete, consistent, and </a:t>
            </a:r>
            <a:r>
              <a:rPr lang="en-US" dirty="0" smtClean="0"/>
              <a:t>whole. </a:t>
            </a:r>
          </a:p>
          <a:p>
            <a:r>
              <a:rPr lang="en-US" dirty="0" smtClean="0"/>
              <a:t>Doing right even when no one else is watching. </a:t>
            </a:r>
            <a:endParaRPr lang="en-US" dirty="0"/>
          </a:p>
        </p:txBody>
      </p:sp>
      <p:sp>
        <p:nvSpPr>
          <p:cNvPr id="4" name="TextBox 3"/>
          <p:cNvSpPr txBox="1"/>
          <p:nvPr/>
        </p:nvSpPr>
        <p:spPr>
          <a:xfrm>
            <a:off x="1295400" y="3429000"/>
            <a:ext cx="6172200" cy="1969770"/>
          </a:xfrm>
          <a:prstGeom prst="rect">
            <a:avLst/>
          </a:prstGeom>
          <a:no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dirty="0" smtClean="0"/>
              <a:t> can exhibit integrity by being true to their word, following through on their promises, working for justice, taking initiative, showing respect, taking responsibility for bad decisions, and practicing other civic values. Refusing to compromise one values can also be a sign of integrity.</a:t>
            </a:r>
            <a:endParaRPr lang="en-US" dirty="0"/>
          </a:p>
        </p:txBody>
      </p:sp>
      <p:sp>
        <p:nvSpPr>
          <p:cNvPr id="5" name="TextBox 4"/>
          <p:cNvSpPr txBox="1"/>
          <p:nvPr/>
        </p:nvSpPr>
        <p:spPr>
          <a:xfrm>
            <a:off x="685800" y="5562600"/>
            <a:ext cx="8001000" cy="1200329"/>
          </a:xfrm>
          <a:prstGeom prst="rect">
            <a:avLst/>
          </a:prstGeom>
          <a:noFill/>
        </p:spPr>
        <p:txBody>
          <a:bodyPr wrap="square" rtlCol="0">
            <a:spAutoFit/>
          </a:bodyPr>
          <a:lstStyle/>
          <a:p>
            <a:r>
              <a:rPr lang="en-US" dirty="0" smtClean="0"/>
              <a:t>President Dwight D. Eisenhower asserted, “The supreme quality of leadership is unquestionably integrity. Without it, no real success is possible, no matter whether it is on a section gang, a football field, in an army, or in an office.”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i="1" dirty="0" smtClean="0"/>
              <a:t>—Ralph Waldo Emerson, American author</a:t>
            </a:r>
            <a:endParaRPr lang="en-US" dirty="0"/>
          </a:p>
        </p:txBody>
      </p:sp>
      <p:sp>
        <p:nvSpPr>
          <p:cNvPr id="5" name="Subtitle 4"/>
          <p:cNvSpPr>
            <a:spLocks noGrp="1"/>
          </p:cNvSpPr>
          <p:nvPr>
            <p:ph type="subTitle" idx="1"/>
          </p:nvPr>
        </p:nvSpPr>
        <p:spPr/>
        <p:txBody>
          <a:bodyPr/>
          <a:lstStyle/>
          <a:p>
            <a:r>
              <a:rPr lang="en-US" dirty="0" smtClean="0"/>
              <a:t>Nothing is at last sacred but the integrity of your own mind.</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President Dwight D. Eisenhower asserted,</a:t>
            </a:r>
            <a:endParaRPr lang="en-US" dirty="0"/>
          </a:p>
        </p:txBody>
      </p:sp>
      <p:sp>
        <p:nvSpPr>
          <p:cNvPr id="3" name="Subtitle 2"/>
          <p:cNvSpPr>
            <a:spLocks noGrp="1"/>
          </p:cNvSpPr>
          <p:nvPr>
            <p:ph type="subTitle" idx="1"/>
          </p:nvPr>
        </p:nvSpPr>
        <p:spPr>
          <a:xfrm>
            <a:off x="685800" y="838200"/>
            <a:ext cx="8077200" cy="2490216"/>
          </a:xfrm>
        </p:spPr>
        <p:txBody>
          <a:bodyPr>
            <a:normAutofit/>
          </a:bodyPr>
          <a:lstStyle/>
          <a:p>
            <a:r>
              <a:rPr lang="en-US" sz="2800" dirty="0" smtClean="0"/>
              <a:t>“The supreme quality of leadership is unquestionably integrity. Without it, no real success is possible, no matter whether it is on a section gang, a football field, in an army, or in an office.”</a:t>
            </a: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dirty="0" smtClean="0">
                <a:solidFill>
                  <a:schemeClr val="accent5">
                    <a:lumMod val="50000"/>
                  </a:schemeClr>
                </a:solidFill>
                <a:hlinkClick r:id="rId2"/>
              </a:rPr>
              <a:t>http://</a:t>
            </a:r>
            <a:r>
              <a:rPr lang="en-US" dirty="0" smtClean="0">
                <a:solidFill>
                  <a:schemeClr val="accent5">
                    <a:lumMod val="50000"/>
                  </a:schemeClr>
                </a:solidFill>
                <a:hlinkClick r:id="rId2"/>
              </a:rPr>
              <a:t>www.beinganamerican.org/students/citizenship.html#top</a:t>
            </a:r>
          </a:p>
          <a:p>
            <a:r>
              <a:rPr lang="en-US" dirty="0" smtClean="0">
                <a:solidFill>
                  <a:schemeClr val="accent5">
                    <a:lumMod val="50000"/>
                  </a:schemeClr>
                </a:solidFill>
                <a:hlinkClick r:id="rId2"/>
              </a:rPr>
              <a:t>http://</a:t>
            </a:r>
            <a:r>
              <a:rPr lang="en-US" dirty="0" smtClean="0">
                <a:solidFill>
                  <a:schemeClr val="accent5">
                    <a:lumMod val="50000"/>
                  </a:schemeClr>
                </a:solidFill>
                <a:hlinkClick r:id="rId2"/>
              </a:rPr>
              <a:t>www.citizenbee.org/user/StudentGuide</a:t>
            </a:r>
            <a:endParaRPr lang="en-US" dirty="0" smtClean="0">
              <a:solidFill>
                <a:schemeClr val="accent5">
                  <a:lumMod val="50000"/>
                </a:schemeClr>
              </a:solidFill>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—Thomas Paine, American patriot</a:t>
            </a:r>
            <a:endParaRPr lang="en-US" dirty="0"/>
          </a:p>
        </p:txBody>
      </p:sp>
      <p:sp>
        <p:nvSpPr>
          <p:cNvPr id="3" name="Subtitle 2"/>
          <p:cNvSpPr>
            <a:spLocks noGrp="1"/>
          </p:cNvSpPr>
          <p:nvPr>
            <p:ph type="subTitle" idx="1"/>
          </p:nvPr>
        </p:nvSpPr>
        <p:spPr>
          <a:xfrm>
            <a:off x="685800" y="914400"/>
            <a:ext cx="8077200" cy="2414016"/>
          </a:xfrm>
        </p:spPr>
        <p:txBody>
          <a:bodyPr>
            <a:normAutofit/>
          </a:bodyPr>
          <a:lstStyle/>
          <a:p>
            <a:r>
              <a:rPr lang="en-US" dirty="0" smtClean="0"/>
              <a:t>The harder the conflict, the more glorious the </a:t>
            </a:r>
            <a:r>
              <a:rPr lang="en-US" dirty="0" smtClean="0"/>
              <a:t>triumph. What </a:t>
            </a:r>
            <a:r>
              <a:rPr lang="en-US" dirty="0" smtClean="0"/>
              <a:t>we obtain too cheap, we esteem too lightly; it is dearness only that gives everything its value. I love the man that can smile in trouble, that can gather strength from distress and grow brave by reflection. </a:t>
            </a:r>
            <a:r>
              <a:rPr lang="en-US" dirty="0" err="1" smtClean="0"/>
              <a:t>’Tis</a:t>
            </a:r>
            <a:r>
              <a:rPr lang="en-US" dirty="0" smtClean="0"/>
              <a:t> the business of little minds to shrink; but he whose heart is firm, and whose conscience approves his conduct, will pursue his principles unto death.</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719328"/>
          </a:xfrm>
        </p:spPr>
        <p:txBody>
          <a:bodyPr/>
          <a:lstStyle/>
          <a:p>
            <a:r>
              <a:rPr lang="en-US" dirty="0" smtClean="0"/>
              <a:t>Respect</a:t>
            </a:r>
            <a:endParaRPr lang="en-US" dirty="0"/>
          </a:p>
        </p:txBody>
      </p:sp>
      <p:sp>
        <p:nvSpPr>
          <p:cNvPr id="3" name="Text Placeholder 2"/>
          <p:cNvSpPr>
            <a:spLocks noGrp="1"/>
          </p:cNvSpPr>
          <p:nvPr>
            <p:ph type="body" idx="1"/>
          </p:nvPr>
        </p:nvSpPr>
        <p:spPr>
          <a:xfrm>
            <a:off x="457200" y="990600"/>
            <a:ext cx="8305800" cy="1524000"/>
          </a:xfrm>
        </p:spPr>
        <p:txBody>
          <a:bodyPr>
            <a:normAutofit/>
          </a:bodyPr>
          <a:lstStyle/>
          <a:p>
            <a:r>
              <a:rPr lang="en-US" dirty="0" smtClean="0"/>
              <a:t>Respect </a:t>
            </a:r>
            <a:r>
              <a:rPr lang="en-US" dirty="0" smtClean="0"/>
              <a:t>means holding someone or something in high regard and not interfering with it. A society dedicated to self-government requires that individuals respect the rights of others. </a:t>
            </a:r>
          </a:p>
          <a:p>
            <a:endParaRPr lang="en-US" dirty="0"/>
          </a:p>
        </p:txBody>
      </p:sp>
      <p:sp>
        <p:nvSpPr>
          <p:cNvPr id="4" name="TextBox 3"/>
          <p:cNvSpPr txBox="1"/>
          <p:nvPr/>
        </p:nvSpPr>
        <p:spPr>
          <a:xfrm>
            <a:off x="228600" y="3048000"/>
            <a:ext cx="7848600" cy="1969770"/>
          </a:xfrm>
          <a:prstGeom prst="rect">
            <a:avLst/>
          </a:prstGeom>
          <a:no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dirty="0" smtClean="0">
                <a:solidFill>
                  <a:schemeClr val="accent5">
                    <a:lumMod val="20000"/>
                    <a:lumOff val="80000"/>
                  </a:schemeClr>
                </a:solidFill>
                <a:effectLst>
                  <a:outerShdw blurRad="38100" dist="38100" dir="2700000" algn="tl">
                    <a:srgbClr val="000000">
                      <a:alpha val="43137"/>
                    </a:srgbClr>
                  </a:outerShdw>
                </a:effectLst>
              </a:rPr>
              <a:t> </a:t>
            </a:r>
            <a:r>
              <a:rPr lang="en-US" dirty="0" smtClean="0">
                <a:solidFill>
                  <a:schemeClr val="accent5">
                    <a:lumMod val="20000"/>
                    <a:lumOff val="80000"/>
                  </a:schemeClr>
                </a:solidFill>
              </a:rPr>
              <a:t>can show respect for themselves and each other by being quiet when others are speaking, practicing good manners, removing hats inside buildings, wearing black or subdued colors to a funeral, being on time and prepared for school or jobs, showing good sportsmanship, being truthful in relationships, and accepting others’ varying beliefs.</a:t>
            </a:r>
            <a:endParaRPr lang="en-US" dirty="0">
              <a:solidFill>
                <a:schemeClr val="accent5">
                  <a:lumMod val="20000"/>
                  <a:lumOff val="8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i="1" dirty="0" smtClean="0"/>
              <a:t>—Bill Bradley, American basketball player and senator</a:t>
            </a:r>
            <a:endParaRPr lang="en-US" dirty="0"/>
          </a:p>
        </p:txBody>
      </p:sp>
      <p:sp>
        <p:nvSpPr>
          <p:cNvPr id="3" name="Subtitle 2"/>
          <p:cNvSpPr>
            <a:spLocks noGrp="1"/>
          </p:cNvSpPr>
          <p:nvPr>
            <p:ph type="subTitle" idx="1"/>
          </p:nvPr>
        </p:nvSpPr>
        <p:spPr>
          <a:xfrm>
            <a:off x="685800" y="685800"/>
            <a:ext cx="8077200" cy="2642616"/>
          </a:xfrm>
        </p:spPr>
        <p:txBody>
          <a:bodyPr>
            <a:normAutofit/>
          </a:bodyPr>
          <a:lstStyle/>
          <a:p>
            <a:r>
              <a:rPr lang="en-US" sz="2400" dirty="0" smtClean="0"/>
              <a:t>Respect your fellow human being, treat them fairly, disagree with them honestly, enjoy their friendship, explore your thoughts about one another candidly, work together for a common goal and help one another achieve it. No destructive lies. No ridiculous fears. No debilitating anger.</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719328"/>
          </a:xfrm>
        </p:spPr>
        <p:txBody>
          <a:bodyPr/>
          <a:lstStyle/>
          <a:p>
            <a:r>
              <a:rPr lang="en-US" dirty="0" smtClean="0"/>
              <a:t>Consideration</a:t>
            </a:r>
            <a:endParaRPr lang="en-US" dirty="0"/>
          </a:p>
        </p:txBody>
      </p:sp>
      <p:sp>
        <p:nvSpPr>
          <p:cNvPr id="3" name="Text Placeholder 2"/>
          <p:cNvSpPr>
            <a:spLocks noGrp="1"/>
          </p:cNvSpPr>
          <p:nvPr>
            <p:ph type="body" idx="1"/>
          </p:nvPr>
        </p:nvSpPr>
        <p:spPr>
          <a:xfrm>
            <a:off x="533400" y="3124200"/>
            <a:ext cx="8022336" cy="2971800"/>
          </a:xfrm>
        </p:spPr>
        <p:txBody>
          <a:bodyPr>
            <a:norm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dirty="0" smtClean="0"/>
              <a:t> </a:t>
            </a:r>
            <a:r>
              <a:rPr lang="en-US" dirty="0" smtClean="0"/>
              <a:t>can show consideration by not saying hurtful things, by being quiet when others are talking, showing good sportsmanship, offering senior citizens seats on public transportation, and respecting others’ words, actions, ideas, values and backgrounds.</a:t>
            </a:r>
            <a:endParaRPr lang="en-US" dirty="0"/>
          </a:p>
        </p:txBody>
      </p:sp>
      <p:sp>
        <p:nvSpPr>
          <p:cNvPr id="4" name="Text Placeholder 2"/>
          <p:cNvSpPr txBox="1">
            <a:spLocks/>
          </p:cNvSpPr>
          <p:nvPr/>
        </p:nvSpPr>
        <p:spPr>
          <a:xfrm>
            <a:off x="381000" y="1219200"/>
            <a:ext cx="8022336" cy="1295400"/>
          </a:xfrm>
          <a:prstGeom prst="rect">
            <a:avLst/>
          </a:prstGeom>
        </p:spPr>
        <p:txBody>
          <a:bodyPr vert="horz" lIns="146304" tIns="0" rIns="45720" bIns="0" rtlCol="0" anchor="t">
            <a:normAutofit/>
          </a:bodyPr>
          <a:lstStyle/>
          <a:p>
            <a:pPr marL="0" marR="0" lvl="0" indent="0" algn="l"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2000" b="0" i="0" u="none" strike="noStrike" kern="1200" cap="none" spc="0" normalizeH="0" baseline="0" noProof="0" dirty="0" smtClean="0">
                <a:ln>
                  <a:noFill/>
                </a:ln>
                <a:solidFill>
                  <a:srgbClr val="FFFFFF"/>
                </a:solidFill>
                <a:effectLst/>
                <a:uLnTx/>
                <a:uFillTx/>
                <a:latin typeface="+mn-lt"/>
                <a:ea typeface="+mn-ea"/>
                <a:cs typeface="+mn-cs"/>
              </a:rPr>
              <a:t>Consideration means being thoughtful, courteous, reflective, taking others into account, having good manners, and showing respect for the expression of different ideas even if one does not agree with them. </a:t>
            </a:r>
            <a:endParaRPr kumimoji="0" lang="en-US" sz="2000" b="0" i="0" u="none" strike="noStrike" kern="1200" cap="none" spc="0" normalizeH="0" baseline="0" noProof="0" dirty="0">
              <a:ln>
                <a:noFill/>
              </a:ln>
              <a:solidFill>
                <a:srgbClr val="FFFFFF"/>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i="1" dirty="0" smtClean="0"/>
              <a:t>—Noam Chomsky, American linguist</a:t>
            </a:r>
            <a:endParaRPr lang="en-US" dirty="0"/>
          </a:p>
        </p:txBody>
      </p:sp>
      <p:sp>
        <p:nvSpPr>
          <p:cNvPr id="5" name="Subtitle 4"/>
          <p:cNvSpPr>
            <a:spLocks noGrp="1"/>
          </p:cNvSpPr>
          <p:nvPr>
            <p:ph type="subTitle" idx="1"/>
          </p:nvPr>
        </p:nvSpPr>
        <p:spPr/>
        <p:txBody>
          <a:bodyPr>
            <a:normAutofit/>
          </a:bodyPr>
          <a:lstStyle/>
          <a:p>
            <a:r>
              <a:rPr lang="en-US" sz="2400" dirty="0" smtClean="0"/>
              <a:t>If we don’t believe in freedom of expression for people we despise, we don’t believe in it at all.</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118872"/>
            <a:ext cx="8013192" cy="795528"/>
          </a:xfrm>
        </p:spPr>
        <p:txBody>
          <a:bodyPr>
            <a:normAutofit/>
          </a:bodyPr>
          <a:lstStyle/>
          <a:p>
            <a:r>
              <a:rPr lang="en-US" dirty="0" smtClean="0"/>
              <a:t>Perseverance</a:t>
            </a:r>
            <a:endParaRPr lang="en-US" dirty="0"/>
          </a:p>
        </p:txBody>
      </p:sp>
      <p:sp>
        <p:nvSpPr>
          <p:cNvPr id="3" name="Text Placeholder 2"/>
          <p:cNvSpPr>
            <a:spLocks noGrp="1"/>
          </p:cNvSpPr>
          <p:nvPr>
            <p:ph type="body" idx="1"/>
          </p:nvPr>
        </p:nvSpPr>
        <p:spPr>
          <a:xfrm>
            <a:off x="685800" y="3581400"/>
            <a:ext cx="8458200" cy="1447800"/>
          </a:xfrm>
        </p:spPr>
        <p:txBody>
          <a:bodyPr>
            <a:normAutofit/>
          </a:bodyPr>
          <a:lstStyle/>
          <a:p>
            <a:r>
              <a:rPr lang="en-US" sz="3200" b="1" dirty="0" smtClean="0">
                <a:solidFill>
                  <a:srgbClr val="FF0000"/>
                </a:solidFill>
                <a:effectLst>
                  <a:outerShdw blurRad="38100" dist="38100" dir="2700000" algn="tl">
                    <a:srgbClr val="000000">
                      <a:alpha val="43137"/>
                    </a:srgbClr>
                  </a:outerShdw>
                </a:effectLst>
              </a:rPr>
              <a:t>Citizens</a:t>
            </a:r>
            <a:r>
              <a:rPr lang="en-US" dirty="0" smtClean="0"/>
              <a:t> </a:t>
            </a:r>
            <a:r>
              <a:rPr lang="en-US" dirty="0" smtClean="0"/>
              <a:t>can persevere by continuing to pursue their goals even when facing obstacles.</a:t>
            </a:r>
            <a:endParaRPr lang="en-US" dirty="0"/>
          </a:p>
        </p:txBody>
      </p:sp>
      <p:sp>
        <p:nvSpPr>
          <p:cNvPr id="4" name="TextBox 3"/>
          <p:cNvSpPr txBox="1"/>
          <p:nvPr/>
        </p:nvSpPr>
        <p:spPr>
          <a:xfrm>
            <a:off x="228600" y="1066800"/>
            <a:ext cx="8610600" cy="1200329"/>
          </a:xfrm>
          <a:prstGeom prst="rect">
            <a:avLst/>
          </a:prstGeom>
          <a:noFill/>
        </p:spPr>
        <p:txBody>
          <a:bodyPr wrap="square" rtlCol="0">
            <a:spAutoFit/>
          </a:bodyPr>
          <a:lstStyle/>
          <a:p>
            <a:r>
              <a:rPr lang="en-US" sz="2400" dirty="0" smtClean="0"/>
              <a:t>Means sticking to one’s goals and continuing to pursue them in the face of opposition or discouragement, for a long period of time – perhaps even a lifetime</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i="1" dirty="0" smtClean="0"/>
              <a:t>—Calvin Coolidge, 30th President of the United States</a:t>
            </a:r>
            <a:endParaRPr lang="en-US" dirty="0"/>
          </a:p>
        </p:txBody>
      </p:sp>
      <p:sp>
        <p:nvSpPr>
          <p:cNvPr id="3" name="Subtitle 2"/>
          <p:cNvSpPr>
            <a:spLocks noGrp="1"/>
          </p:cNvSpPr>
          <p:nvPr>
            <p:ph type="subTitle" idx="1"/>
          </p:nvPr>
        </p:nvSpPr>
        <p:spPr/>
        <p:txBody>
          <a:bodyPr>
            <a:noAutofit/>
          </a:bodyPr>
          <a:lstStyle/>
          <a:p>
            <a:r>
              <a:rPr lang="en-US" sz="2400" dirty="0" smtClean="0"/>
              <a:t>Press on: nothing in the world can take the place of perseverance. Talent will not; nothing is more common than unsuccessful men with talent. Genius will not; unrewarded genius is almost a proverb. Education will not; the world is full of educated derelicts. Persistence and determination alone are omnipotent.</a:t>
            </a:r>
            <a:endParaRPr lang="en-US"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Custom 1">
      <a:dk1>
        <a:sysClr val="windowText" lastClr="000000"/>
      </a:dk1>
      <a:lt1>
        <a:sysClr val="window" lastClr="FFFFFF"/>
      </a:lt1>
      <a:dk2>
        <a:srgbClr val="04617B"/>
      </a:dk2>
      <a:lt2>
        <a:srgbClr val="DBF5F9"/>
      </a:lt2>
      <a:accent1>
        <a:srgbClr val="0F6FC6"/>
      </a:accent1>
      <a:accent2>
        <a:srgbClr val="DD0A05"/>
      </a:accent2>
      <a:accent3>
        <a:srgbClr val="7E9532"/>
      </a:accent3>
      <a:accent4>
        <a:srgbClr val="105964"/>
      </a:accent4>
      <a:accent5>
        <a:srgbClr val="7CCA62"/>
      </a:accent5>
      <a:accent6>
        <a:srgbClr val="A5C249"/>
      </a:accent6>
      <a:hlink>
        <a:srgbClr val="E2D700"/>
      </a:hlink>
      <a:folHlink>
        <a:srgbClr val="85DFD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TotalTime>
  <Words>1296</Words>
  <Application>Microsoft Office PowerPoint</Application>
  <PresentationFormat>On-screen Show (4:3)</PresentationFormat>
  <Paragraphs>66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Module</vt:lpstr>
      <vt:lpstr>Civic Values</vt:lpstr>
      <vt:lpstr>Courage </vt:lpstr>
      <vt:lpstr>—Thomas Paine, American patriot</vt:lpstr>
      <vt:lpstr>Respect</vt:lpstr>
      <vt:lpstr>—Bill Bradley, American basketball player and senator</vt:lpstr>
      <vt:lpstr>Consideration</vt:lpstr>
      <vt:lpstr>—Noam Chomsky, American linguist</vt:lpstr>
      <vt:lpstr>Perseverance</vt:lpstr>
      <vt:lpstr>—Calvin Coolidge, 30th President of the United States</vt:lpstr>
      <vt:lpstr>Industry</vt:lpstr>
      <vt:lpstr>—Henry Ford, American businessman</vt:lpstr>
      <vt:lpstr>Responsibility</vt:lpstr>
      <vt:lpstr>—Albert Schweitzer, American philosopher and philanthropist</vt:lpstr>
      <vt:lpstr>Justice</vt:lpstr>
      <vt:lpstr>—Martin Luther King, Jr., American civil rights leader</vt:lpstr>
      <vt:lpstr>Initiative</vt:lpstr>
      <vt:lpstr>—Plato, Greek philosopher</vt:lpstr>
      <vt:lpstr>Moderation</vt:lpstr>
      <vt:lpstr>—Plato, Greek philosopher</vt:lpstr>
      <vt:lpstr>Integrity</vt:lpstr>
      <vt:lpstr>—Ralph Waldo Emerson, American author</vt:lpstr>
      <vt:lpstr>President Dwight D. Eisenhower asserted,</vt:lpstr>
      <vt:lpstr>Sources</vt:lpstr>
    </vt:vector>
  </TitlesOfParts>
  <Company>Plateau Valley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wnichols</dc:creator>
  <cp:lastModifiedBy>wnichols</cp:lastModifiedBy>
  <cp:revision>27</cp:revision>
  <dcterms:created xsi:type="dcterms:W3CDTF">2011-01-20T15:27:04Z</dcterms:created>
  <dcterms:modified xsi:type="dcterms:W3CDTF">2011-01-20T17:25:12Z</dcterms:modified>
</cp:coreProperties>
</file>